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PT Sans Narrow"/>
      <p:regular r:id="rId19"/>
      <p:bold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Narrow-bold.fntdata"/><Relationship Id="rId11" Type="http://schemas.openxmlformats.org/officeDocument/2006/relationships/slide" Target="slides/slide7.xml"/><Relationship Id="rId22" Type="http://schemas.openxmlformats.org/officeDocument/2006/relationships/font" Target="fonts/OpenSans-bold.fntdata"/><Relationship Id="rId10" Type="http://schemas.openxmlformats.org/officeDocument/2006/relationships/slide" Target="slides/slide6.xml"/><Relationship Id="rId21" Type="http://schemas.openxmlformats.org/officeDocument/2006/relationships/font" Target="fonts/OpenSans-regular.fntdata"/><Relationship Id="rId13" Type="http://schemas.openxmlformats.org/officeDocument/2006/relationships/slide" Target="slides/slide9.xml"/><Relationship Id="rId24" Type="http://schemas.openxmlformats.org/officeDocument/2006/relationships/font" Target="fonts/OpenSans-boldItalic.fntdata"/><Relationship Id="rId12" Type="http://schemas.openxmlformats.org/officeDocument/2006/relationships/slide" Target="slides/slide8.xml"/><Relationship Id="rId23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PTSansNarrow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5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png"/><Relationship Id="rId4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jpg"/><Relationship Id="rId4" Type="http://schemas.openxmlformats.org/officeDocument/2006/relationships/image" Target="../media/image06.jpg"/><Relationship Id="rId5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jpg"/><Relationship Id="rId4" Type="http://schemas.openxmlformats.org/officeDocument/2006/relationships/image" Target="../media/image07.jpg"/><Relationship Id="rId5" Type="http://schemas.openxmlformats.org/officeDocument/2006/relationships/image" Target="../media/image0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jpg"/><Relationship Id="rId4" Type="http://schemas.openxmlformats.org/officeDocument/2006/relationships/image" Target="../media/image18.jpg"/><Relationship Id="rId5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20565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5.6 Reformation and Counter-Reformation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1180550" y="3168400"/>
            <a:ext cx="67164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2400"/>
              <a:t>Change and Political Reform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286350" y="33375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The Catholic Counter-Reformation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1110125" y="1386775"/>
            <a:ext cx="65865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1800"/>
              <a:t>Response to the overwhelming influence and spread of Protestant Reformations in Europe</a:t>
            </a:r>
          </a:p>
        </p:txBody>
      </p:sp>
      <p:pic>
        <p:nvPicPr>
          <p:cNvPr descr="war.jpg"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175" y="2257587"/>
            <a:ext cx="466725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245100" y="2286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The Council of Trent (1545-1563)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245100" y="996600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Created by Pope Paul III to define and outline Catholic doctrine.</a:t>
            </a:r>
          </a:p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Tried to </a:t>
            </a:r>
            <a:r>
              <a:rPr b="1"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purify clergy </a:t>
            </a: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set out </a:t>
            </a:r>
            <a:r>
              <a:rPr b="1"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rules</a:t>
            </a: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 to reduce popular disdain).</a:t>
            </a:r>
          </a:p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points disseminated by </a:t>
            </a:r>
            <a:r>
              <a:rPr b="1"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catechism</a:t>
            </a: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indent="-330200" lvl="0" marL="9144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Salvation through good deeds</a:t>
            </a:r>
          </a:p>
          <a:p>
            <a:pPr indent="-330200" lvl="0" marL="9144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Only Church interpret Bible</a:t>
            </a:r>
          </a:p>
          <a:p>
            <a:pPr indent="-330200" lvl="0" marL="9144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Pope was infallible </a:t>
            </a:r>
          </a:p>
          <a:p>
            <a:pPr indent="-330200" lvl="0" marL="9144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Seven deadly sins</a:t>
            </a:r>
          </a:p>
          <a:p>
            <a:pPr indent="-330200" lvl="0" marL="914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Worship Virgin Mary and Saints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2375" y="1924699"/>
            <a:ext cx="3514024" cy="283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2164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The Society of Jesus (1540)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366200" y="1015375"/>
            <a:ext cx="8148000" cy="26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SzPct val="100000"/>
              <a:buChar char="●"/>
            </a:pPr>
            <a:r>
              <a:rPr lang="en-GB" sz="1600"/>
              <a:t>Founded by St </a:t>
            </a:r>
            <a:r>
              <a:rPr b="1" lang="en-GB" sz="1600"/>
              <a:t>Ignatius of Loyola </a:t>
            </a:r>
            <a:r>
              <a:rPr lang="en-GB" sz="1600"/>
              <a:t>in 1540.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●"/>
            </a:pPr>
            <a:r>
              <a:rPr lang="en-GB" sz="1600"/>
              <a:t>Important </a:t>
            </a:r>
            <a:r>
              <a:rPr b="1" lang="en-GB" sz="1600"/>
              <a:t>source of support</a:t>
            </a:r>
            <a:r>
              <a:rPr lang="en-GB" sz="1600"/>
              <a:t> for the Counter-Reformation.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●"/>
            </a:pPr>
            <a:r>
              <a:rPr b="1" lang="en-GB" sz="1600"/>
              <a:t>Jesuits</a:t>
            </a:r>
            <a:r>
              <a:rPr lang="en-GB" sz="1600"/>
              <a:t> had to swear a </a:t>
            </a:r>
            <a:r>
              <a:rPr b="1" lang="en-GB" sz="1600"/>
              <a:t>special vow</a:t>
            </a:r>
            <a:r>
              <a:rPr lang="en-GB" sz="1600"/>
              <a:t> of obedience to the Pope. </a:t>
            </a:r>
          </a:p>
          <a:p>
            <a:pPr indent="-330200" lvl="0" marL="457200">
              <a:spcBef>
                <a:spcPts val="0"/>
              </a:spcBef>
              <a:buSzPct val="100000"/>
              <a:buChar char="●"/>
            </a:pPr>
            <a:r>
              <a:rPr lang="en-GB" sz="1600"/>
              <a:t>Received theological training and dedicated themselves to </a:t>
            </a:r>
            <a:r>
              <a:rPr b="1" lang="en-GB" sz="1600"/>
              <a:t>preaching + education.</a:t>
            </a:r>
          </a:p>
        </p:txBody>
      </p:sp>
      <p:pic>
        <p:nvPicPr>
          <p:cNvPr descr="Ihs-logo.svg"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075" y="2538425"/>
            <a:ext cx="2021649" cy="2021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gnatius.jpg"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1350" y="2607437"/>
            <a:ext cx="1619250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pe.jpg" id="156" name="Shape 1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7275" y="2607450"/>
            <a:ext cx="260985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Wars of Religion (1524 - 1697)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448050" y="1206825"/>
            <a:ext cx="8247900" cy="23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GB" sz="1600"/>
              <a:t>France</a:t>
            </a:r>
            <a:r>
              <a:rPr lang="en-GB" sz="1600"/>
              <a:t>: </a:t>
            </a:r>
            <a:r>
              <a:rPr b="1" lang="en-GB" sz="1600"/>
              <a:t>Catholics vs. Huguenots</a:t>
            </a:r>
            <a:r>
              <a:rPr lang="en-GB" sz="1600"/>
              <a:t> (1562 - 1598)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GB" sz="1600"/>
              <a:t>German Empire</a:t>
            </a:r>
            <a:r>
              <a:rPr lang="en-GB" sz="1600"/>
              <a:t>: </a:t>
            </a:r>
            <a:r>
              <a:rPr b="1" lang="en-GB" sz="1600"/>
              <a:t>Peasants’ War </a:t>
            </a:r>
            <a:r>
              <a:rPr lang="en-GB" sz="1600"/>
              <a:t>(1524 - 1525) and </a:t>
            </a:r>
            <a:r>
              <a:rPr b="1" lang="en-GB" sz="1600"/>
              <a:t>Schmalkaldic War</a:t>
            </a:r>
            <a:r>
              <a:rPr lang="en-GB" sz="1600"/>
              <a:t> (1546-1547)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GB" sz="1600"/>
              <a:t>Netherlands: </a:t>
            </a:r>
            <a:r>
              <a:rPr b="1" lang="en-GB" sz="1600"/>
              <a:t>Eighty Years’ War </a:t>
            </a:r>
            <a:r>
              <a:rPr lang="en-GB" sz="1600"/>
              <a:t>(1568 - 1648)</a:t>
            </a:r>
          </a:p>
          <a:p>
            <a:pPr indent="-330200" lvl="0" marL="45720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GB" sz="1600"/>
              <a:t>England: </a:t>
            </a:r>
            <a:r>
              <a:rPr b="1" lang="en-GB" sz="1600"/>
              <a:t>English Civil War</a:t>
            </a:r>
            <a:r>
              <a:rPr lang="en-GB" sz="1600"/>
              <a:t> (1642 - 1651)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-religions-map.gif"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4550" y="102475"/>
            <a:ext cx="6472575" cy="485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161900" y="1537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Context: Religion in the 16th Century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161900" y="863550"/>
            <a:ext cx="8743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1600"/>
              <a:t>Roman </a:t>
            </a:r>
            <a:r>
              <a:rPr lang="en-GB" sz="1600"/>
              <a:t>Catholicism</a:t>
            </a:r>
            <a:r>
              <a:rPr lang="en-GB" sz="1600"/>
              <a:t> had been the </a:t>
            </a:r>
            <a:r>
              <a:rPr b="1" lang="en-GB" sz="1600">
                <a:solidFill>
                  <a:srgbClr val="434343"/>
                </a:solidFill>
              </a:rPr>
              <a:t>predominant religion</a:t>
            </a:r>
            <a:r>
              <a:rPr lang="en-GB" sz="1600"/>
              <a:t> in Europe </a:t>
            </a:r>
            <a:r>
              <a:rPr b="1" lang="en-GB" sz="1600">
                <a:solidFill>
                  <a:srgbClr val="434343"/>
                </a:solidFill>
              </a:rPr>
              <a:t>since</a:t>
            </a:r>
            <a:r>
              <a:rPr lang="en-GB" sz="1600">
                <a:solidFill>
                  <a:srgbClr val="434343"/>
                </a:solidFill>
              </a:rPr>
              <a:t> </a:t>
            </a:r>
            <a:r>
              <a:rPr b="1" lang="en-GB" sz="1600">
                <a:solidFill>
                  <a:srgbClr val="434343"/>
                </a:solidFill>
              </a:rPr>
              <a:t>the</a:t>
            </a:r>
            <a:r>
              <a:rPr lang="en-GB" sz="1600">
                <a:solidFill>
                  <a:srgbClr val="434343"/>
                </a:solidFill>
              </a:rPr>
              <a:t> </a:t>
            </a:r>
            <a:r>
              <a:rPr b="1" lang="en-GB" sz="1600">
                <a:solidFill>
                  <a:srgbClr val="434343"/>
                </a:solidFill>
              </a:rPr>
              <a:t>4th century</a:t>
            </a:r>
            <a:r>
              <a:rPr lang="en-GB" sz="1600"/>
              <a:t> (other types of Christianity in Eastern Europe, Africa and Asia). </a:t>
            </a:r>
            <a:br>
              <a:rPr lang="en-GB" sz="1600"/>
            </a:b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GB" sz="1600"/>
              <a:t>Catholic Church was so important because:</a:t>
            </a:r>
            <a:br>
              <a:rPr lang="en-GB" sz="1400"/>
            </a:br>
            <a:r>
              <a:rPr lang="en-GB" sz="1400"/>
              <a:t>1. Looked after Christians’ most prized possession: their </a:t>
            </a:r>
            <a:r>
              <a:rPr b="1" lang="en-GB" sz="1400">
                <a:solidFill>
                  <a:srgbClr val="434343"/>
                </a:solidFill>
              </a:rPr>
              <a:t>eternal souls</a:t>
            </a:r>
            <a:br>
              <a:rPr lang="en-GB" sz="1400"/>
            </a:br>
            <a:r>
              <a:rPr lang="en-GB" sz="1400"/>
              <a:t>2. </a:t>
            </a:r>
            <a:r>
              <a:rPr b="1" lang="en-GB" sz="1400">
                <a:solidFill>
                  <a:srgbClr val="434343"/>
                </a:solidFill>
              </a:rPr>
              <a:t>Priests</a:t>
            </a:r>
            <a:r>
              <a:rPr lang="en-GB" sz="1400"/>
              <a:t> played a </a:t>
            </a:r>
            <a:r>
              <a:rPr b="1" lang="en-GB" sz="1400">
                <a:solidFill>
                  <a:srgbClr val="434343"/>
                </a:solidFill>
              </a:rPr>
              <a:t>key role</a:t>
            </a:r>
            <a:r>
              <a:rPr lang="en-GB" sz="1400"/>
              <a:t> in people’s lives (baptism, marriage, confession, last rites)</a:t>
            </a:r>
            <a:br>
              <a:rPr lang="en-GB" sz="1400"/>
            </a:br>
            <a:r>
              <a:rPr lang="en-GB" sz="1400"/>
              <a:t>3. Provided </a:t>
            </a:r>
            <a:r>
              <a:rPr b="1" lang="en-GB" sz="1400">
                <a:solidFill>
                  <a:srgbClr val="434343"/>
                </a:solidFill>
              </a:rPr>
              <a:t>social services</a:t>
            </a:r>
            <a:r>
              <a:rPr lang="en-GB" sz="1400"/>
              <a:t> (ran orphanages, gave alms to the poor, provided education)</a:t>
            </a:r>
            <a:br>
              <a:rPr lang="en-GB" sz="1400"/>
            </a:br>
            <a:r>
              <a:rPr lang="en-GB" sz="1400"/>
              <a:t>4. </a:t>
            </a:r>
            <a:r>
              <a:rPr b="1" lang="en-GB" sz="1400">
                <a:solidFill>
                  <a:srgbClr val="434343"/>
                </a:solidFill>
              </a:rPr>
              <a:t>Only communication channel </a:t>
            </a:r>
            <a:r>
              <a:rPr lang="en-GB" sz="1400"/>
              <a:t>with God</a:t>
            </a:r>
            <a:br>
              <a:rPr lang="en-GB" sz="1400"/>
            </a:br>
            <a:r>
              <a:rPr lang="en-GB" sz="1400"/>
              <a:t>5. Catholic Church </a:t>
            </a:r>
            <a:r>
              <a:rPr b="1" lang="en-GB" sz="1400">
                <a:solidFill>
                  <a:srgbClr val="434343"/>
                </a:solidFill>
              </a:rPr>
              <a:t>owned ⅓ of the land</a:t>
            </a:r>
            <a:r>
              <a:rPr lang="en-GB" sz="1400"/>
              <a:t> in Europe</a:t>
            </a:r>
            <a:br>
              <a:rPr lang="en-GB" sz="1400"/>
            </a:b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GB" sz="1400"/>
              <a:t>Pope had authority over all the kings of Europe.</a:t>
            </a:r>
          </a:p>
        </p:txBody>
      </p:sp>
      <p:pic>
        <p:nvPicPr>
          <p:cNvPr descr="Screen Shot 2017-04-18 at 19.55.40.png"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6250" y="3260624"/>
            <a:ext cx="2750850" cy="14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128600" y="1620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Why was the Reformation so important?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220150" y="863550"/>
            <a:ext cx="79278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/>
              <a:t>The </a:t>
            </a:r>
            <a:r>
              <a:rPr b="1" lang="en-GB" sz="1600">
                <a:solidFill>
                  <a:srgbClr val="434343"/>
                </a:solidFill>
              </a:rPr>
              <a:t>Protestant Reformation</a:t>
            </a:r>
            <a:r>
              <a:rPr lang="en-GB" sz="1600"/>
              <a:t> broke “Western Christendom” - it </a:t>
            </a:r>
            <a:r>
              <a:rPr b="1" lang="en-GB" sz="1600">
                <a:solidFill>
                  <a:srgbClr val="434343"/>
                </a:solidFill>
              </a:rPr>
              <a:t>caused</a:t>
            </a:r>
            <a:r>
              <a:rPr lang="en-GB" sz="1600"/>
              <a:t> the </a:t>
            </a:r>
            <a:r>
              <a:rPr b="1" lang="en-GB" sz="1600">
                <a:solidFill>
                  <a:srgbClr val="434343"/>
                </a:solidFill>
              </a:rPr>
              <a:t>collapse of religious unity in Europe.</a:t>
            </a:r>
          </a:p>
          <a:p>
            <a:pPr lvl="0" rt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/>
              <a:t>In </a:t>
            </a:r>
            <a:r>
              <a:rPr b="1" lang="en-GB" sz="1600">
                <a:solidFill>
                  <a:srgbClr val="434343"/>
                </a:solidFill>
              </a:rPr>
              <a:t>response</a:t>
            </a:r>
            <a:r>
              <a:rPr lang="en-GB" sz="1600"/>
              <a:t>, the </a:t>
            </a:r>
            <a:r>
              <a:rPr b="1" lang="en-GB" sz="1600">
                <a:solidFill>
                  <a:srgbClr val="434343"/>
                </a:solidFill>
              </a:rPr>
              <a:t>Catholic Church</a:t>
            </a:r>
            <a:r>
              <a:rPr b="1" lang="en-GB" sz="1600"/>
              <a:t> </a:t>
            </a:r>
            <a:r>
              <a:rPr lang="en-GB" sz="1600"/>
              <a:t>launched the </a:t>
            </a:r>
            <a:r>
              <a:rPr b="1" lang="en-GB" sz="1600">
                <a:solidFill>
                  <a:srgbClr val="434343"/>
                </a:solidFill>
              </a:rPr>
              <a:t>Counter-Reformation.</a:t>
            </a:r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-GB" sz="1600"/>
              <a:t>Changed people’s ways of looking at themselves and the world</a:t>
            </a:r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-GB" sz="1600"/>
              <a:t>Led to wider European literacy</a:t>
            </a:r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-GB" sz="1600"/>
              <a:t>(Eventually) forced governments to grant religious freedoms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600"/>
              <a:t>Therefore… both a political and a religious revolution.</a:t>
            </a:r>
          </a:p>
          <a:p>
            <a:pPr lvl="0" rtl="0" algn="just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103625" y="1537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The Causes of the Reformation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275950" y="939175"/>
            <a:ext cx="83229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SzPct val="100000"/>
              <a:buAutoNum type="arabicPeriod"/>
            </a:pPr>
            <a:r>
              <a:rPr b="1" lang="en-GB" sz="1600"/>
              <a:t>Disdain for the papacy and clergy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-"/>
            </a:pPr>
            <a:r>
              <a:rPr lang="en-GB" sz="1600"/>
              <a:t>Catholic Church was too powerful (influence and wealth)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-"/>
            </a:pPr>
            <a:r>
              <a:rPr lang="en-GB" sz="1600"/>
              <a:t>The clergy failed to set a moral example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indent="-330200" lvl="0" marL="457200" rtl="0">
              <a:spcBef>
                <a:spcPts val="0"/>
              </a:spcBef>
              <a:buSzPct val="100000"/>
              <a:buAutoNum type="arabicPeriod"/>
            </a:pPr>
            <a:r>
              <a:rPr b="1" lang="en-GB" sz="1600"/>
              <a:t>The abuses of the Church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-"/>
            </a:pPr>
            <a:r>
              <a:rPr lang="en-GB" sz="1600"/>
              <a:t>Nepotism (favouritism) 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-"/>
            </a:pPr>
            <a:r>
              <a:rPr lang="en-GB" sz="1600"/>
              <a:t>Nicolaism (common-law marriage)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-"/>
            </a:pPr>
            <a:r>
              <a:rPr lang="en-GB" sz="1600"/>
              <a:t>Simony (selling ecclesiastical posts)</a:t>
            </a:r>
          </a:p>
          <a:p>
            <a:pPr indent="-330200" lvl="0" marL="457200">
              <a:spcBef>
                <a:spcPts val="0"/>
              </a:spcBef>
              <a:buSzPct val="100000"/>
              <a:buChar char="-"/>
            </a:pPr>
            <a:r>
              <a:rPr lang="en-GB" sz="1600"/>
              <a:t>Sale of Indulgences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6730575" y="2083325"/>
            <a:ext cx="20475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1000"/>
              <a:t>Pope Leo X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GB" sz="1000"/>
              <a:t>(L: future Pope Clement VII)</a:t>
            </a:r>
          </a:p>
        </p:txBody>
      </p:sp>
      <p:pic>
        <p:nvPicPr>
          <p:cNvPr descr="indulgences.png"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7674" y="2707250"/>
            <a:ext cx="3225099" cy="226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o x.jpg"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6649" y="153724"/>
            <a:ext cx="1582500" cy="200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 of europe - religion.gif"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4250" y="69150"/>
            <a:ext cx="6405974" cy="480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253075" y="24490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Protestant Reformations and their Reformers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834875" y="3534600"/>
            <a:ext cx="21972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/>
              <a:t>Martin Luther</a:t>
            </a:r>
          </a:p>
        </p:txBody>
      </p:sp>
      <p:pic>
        <p:nvPicPr>
          <p:cNvPr descr="ml.jpg"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650" y="1439849"/>
            <a:ext cx="2131524" cy="2144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 8.jpg"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3278" y="1322077"/>
            <a:ext cx="1775850" cy="24993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c.jpg" id="103" name="Shape 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2149" y="1446439"/>
            <a:ext cx="2131525" cy="213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3897400" y="3821450"/>
            <a:ext cx="21972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/>
              <a:t>King Henry VIII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7099350" y="3534600"/>
            <a:ext cx="14565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/>
              <a:t>John Calvin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86975" y="-15300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400"/>
              <a:t>The Lutheran Reformation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149825" y="533225"/>
            <a:ext cx="8555700" cy="3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 algn="just">
              <a:spcBef>
                <a:spcPts val="0"/>
              </a:spcBef>
              <a:buSzPct val="100000"/>
              <a:buChar char="●"/>
            </a:pPr>
            <a:r>
              <a:rPr b="1" lang="en-GB" sz="1200"/>
              <a:t>Beginning</a:t>
            </a:r>
            <a:r>
              <a:rPr lang="en-GB" sz="1200"/>
              <a:t> of the Protestant faith and religious Reformation</a:t>
            </a:r>
          </a:p>
          <a:p>
            <a:pPr indent="-304800" lvl="0" marL="457200" rtl="0" algn="just">
              <a:spcBef>
                <a:spcPts val="0"/>
              </a:spcBef>
              <a:buSzPct val="100000"/>
              <a:buChar char="●"/>
            </a:pPr>
            <a:r>
              <a:rPr lang="en-GB" sz="1200"/>
              <a:t>German monk, </a:t>
            </a:r>
            <a:r>
              <a:rPr b="1" lang="en-GB" sz="1200"/>
              <a:t>Martin Luther </a:t>
            </a:r>
            <a:r>
              <a:rPr lang="en-GB" sz="1200"/>
              <a:t>(1483-1546), openly </a:t>
            </a:r>
            <a:r>
              <a:rPr b="1" lang="en-GB" sz="1200"/>
              <a:t>rejected the abuses</a:t>
            </a:r>
            <a:r>
              <a:rPr lang="en-GB" sz="1200"/>
              <a:t> of the Catholic Church - particularly the sale of indulgences by Pope Leo X to fund Vatican reformations.</a:t>
            </a:r>
          </a:p>
          <a:p>
            <a:pPr indent="-304800" lvl="0" marL="457200" rtl="0" algn="just">
              <a:spcBef>
                <a:spcPts val="0"/>
              </a:spcBef>
              <a:buSzPct val="100000"/>
              <a:buChar char="●"/>
            </a:pPr>
            <a:r>
              <a:rPr b="1" lang="en-GB" sz="1200"/>
              <a:t>1517</a:t>
            </a:r>
            <a:r>
              <a:rPr lang="en-GB" sz="1200"/>
              <a:t> - Publicly displayed his ‘</a:t>
            </a:r>
            <a:r>
              <a:rPr b="1" lang="en-GB" sz="1200"/>
              <a:t>95 Theses</a:t>
            </a:r>
            <a:r>
              <a:rPr lang="en-GB" sz="1200"/>
              <a:t>’, which criticised these kind of abuses </a:t>
            </a:r>
          </a:p>
          <a:p>
            <a:pPr indent="-304800" lvl="0" marL="457200" rtl="0" algn="just">
              <a:spcBef>
                <a:spcPts val="0"/>
              </a:spcBef>
              <a:buSzPct val="100000"/>
              <a:buChar char="●"/>
            </a:pPr>
            <a:r>
              <a:rPr b="1" lang="en-GB" sz="1200"/>
              <a:t>1521</a:t>
            </a:r>
            <a:r>
              <a:rPr lang="en-GB" sz="1200"/>
              <a:t> - Pope Leo X condemned his work and </a:t>
            </a:r>
            <a:r>
              <a:rPr b="1" lang="en-GB" sz="1200"/>
              <a:t>excommunicated</a:t>
            </a:r>
            <a:r>
              <a:rPr lang="en-GB" sz="1200"/>
              <a:t> </a:t>
            </a:r>
            <a:r>
              <a:rPr b="1" lang="en-GB" sz="1200"/>
              <a:t>Luther</a:t>
            </a:r>
            <a:r>
              <a:rPr lang="en-GB" sz="1200"/>
              <a:t> from the Catholic Church </a:t>
            </a:r>
          </a:p>
          <a:p>
            <a:pPr indent="-304800" lvl="0" marL="457200" rtl="0" algn="just">
              <a:spcBef>
                <a:spcPts val="0"/>
              </a:spcBef>
              <a:buSzPct val="100000"/>
              <a:buChar char="●"/>
            </a:pPr>
            <a:r>
              <a:rPr b="1" lang="en-GB" sz="1200"/>
              <a:t>1534 </a:t>
            </a:r>
            <a:r>
              <a:rPr lang="en-GB" sz="1200"/>
              <a:t>- </a:t>
            </a:r>
            <a:r>
              <a:rPr b="1" lang="en-GB" sz="1200"/>
              <a:t>Translated the Bible</a:t>
            </a:r>
            <a:r>
              <a:rPr lang="en-GB" sz="1200"/>
              <a:t> from Latin into German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 algn="just">
              <a:spcBef>
                <a:spcPts val="0"/>
              </a:spcBef>
              <a:buNone/>
            </a:pPr>
            <a:r>
              <a:rPr lang="en-GB" sz="1200"/>
              <a:t>Lutheranism is based on </a:t>
            </a:r>
            <a:r>
              <a:rPr b="1" lang="en-GB" sz="1200"/>
              <a:t>justification by faith</a:t>
            </a:r>
            <a:r>
              <a:rPr lang="en-GB" sz="1200"/>
              <a:t> (‘sola fide’) and a </a:t>
            </a:r>
            <a:r>
              <a:rPr b="1" lang="en-GB" sz="1200"/>
              <a:t>free interpretation </a:t>
            </a:r>
            <a:r>
              <a:rPr lang="en-GB" sz="1200"/>
              <a:t>of the Bible. </a:t>
            </a:r>
          </a:p>
          <a:p>
            <a:pPr indent="-304800" lvl="0" marL="457200" rtl="0" algn="just">
              <a:spcBef>
                <a:spcPts val="0"/>
              </a:spcBef>
              <a:buSzPct val="100000"/>
              <a:buChar char="-"/>
            </a:pPr>
            <a:r>
              <a:rPr lang="en-GB" sz="1200"/>
              <a:t>Rejects papal infallibility (the Pope can be wrong, he is not God)</a:t>
            </a:r>
          </a:p>
          <a:p>
            <a:pPr indent="-304800" lvl="0" marL="457200" rtl="0" algn="just">
              <a:spcBef>
                <a:spcPts val="0"/>
              </a:spcBef>
              <a:buSzPct val="100000"/>
              <a:buChar char="-"/>
            </a:pPr>
            <a:r>
              <a:rPr lang="en-GB" sz="1200"/>
              <a:t>Accepts Baptism and Eucharist </a:t>
            </a:r>
          </a:p>
          <a:p>
            <a:pPr indent="-304800" lvl="0" marL="457200" rtl="0" algn="just">
              <a:spcBef>
                <a:spcPts val="0"/>
              </a:spcBef>
              <a:buSzPct val="100000"/>
              <a:buChar char="-"/>
            </a:pPr>
            <a:r>
              <a:rPr lang="en-GB" sz="1200"/>
              <a:t>No worshipping Virgin Mary and the Saints</a:t>
            </a:r>
          </a:p>
          <a:p>
            <a:pPr indent="-304800" lvl="0" marL="457200" rtl="0" algn="just">
              <a:spcBef>
                <a:spcPts val="0"/>
              </a:spcBef>
              <a:buSzPct val="100000"/>
              <a:buChar char="-"/>
            </a:pPr>
            <a:r>
              <a:rPr lang="en-GB" sz="1200"/>
              <a:t>Simplified the liturgy (fewer levels of clergy and no need for expensive goods)</a:t>
            </a:r>
          </a:p>
          <a:p>
            <a:pPr lvl="0" algn="just">
              <a:spcBef>
                <a:spcPts val="0"/>
              </a:spcBef>
              <a:buNone/>
            </a:pPr>
            <a:r>
              <a:rPr lang="en-GB" sz="1200"/>
              <a:t> </a:t>
            </a:r>
          </a:p>
        </p:txBody>
      </p:sp>
      <p:pic>
        <p:nvPicPr>
          <p:cNvPr descr="bible.jpg"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300" y="3092249"/>
            <a:ext cx="2342425" cy="1777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uther.jpg"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4048" y="2968363"/>
            <a:ext cx="1350523" cy="193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s.jpg" id="114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7419" y="2908325"/>
            <a:ext cx="3667405" cy="1898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5992425" y="4741425"/>
            <a:ext cx="28881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The Diet of Worms (1521)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86975" y="-15300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400"/>
              <a:t>The Anglican Reformation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149825" y="565225"/>
            <a:ext cx="8555700" cy="3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 algn="just">
              <a:spcBef>
                <a:spcPts val="0"/>
              </a:spcBef>
              <a:buSzPct val="100000"/>
              <a:buChar char="●"/>
            </a:pPr>
            <a:r>
              <a:rPr b="1" lang="en-GB" sz="1200"/>
              <a:t>Anglicanism</a:t>
            </a:r>
            <a:r>
              <a:rPr lang="en-GB" sz="1200"/>
              <a:t> and its doctrine emerged in </a:t>
            </a:r>
            <a:r>
              <a:rPr b="1" lang="en-GB" sz="1200"/>
              <a:t>England</a:t>
            </a:r>
            <a:r>
              <a:rPr lang="en-GB" sz="1200"/>
              <a:t>.</a:t>
            </a:r>
          </a:p>
          <a:p>
            <a:pPr indent="-304800" lvl="0" marL="457200" rtl="0" algn="just">
              <a:spcBef>
                <a:spcPts val="0"/>
              </a:spcBef>
              <a:buSzPct val="100000"/>
              <a:buChar char="●"/>
            </a:pPr>
            <a:r>
              <a:rPr b="1" lang="en-GB" sz="1200"/>
              <a:t>1534</a:t>
            </a:r>
            <a:r>
              <a:rPr lang="en-GB" sz="1200"/>
              <a:t> - King </a:t>
            </a:r>
            <a:r>
              <a:rPr b="1" lang="en-GB" sz="1200"/>
              <a:t>Henry VIII</a:t>
            </a:r>
            <a:r>
              <a:rPr lang="en-GB" sz="1200"/>
              <a:t> declared himself </a:t>
            </a:r>
            <a:r>
              <a:rPr b="1" lang="en-GB" sz="1200"/>
              <a:t>Head of the Church of England</a:t>
            </a:r>
            <a:r>
              <a:rPr lang="en-GB" sz="1200"/>
              <a:t> and broke ties with the Catholic Church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en-GB" sz="1200"/>
              <a:t>        → After the Pope rejected H8’s request to divorce Catherine of Aragon</a:t>
            </a:r>
          </a:p>
          <a:p>
            <a:pPr indent="-304800" lvl="0" marL="457200" rtl="0" algn="just">
              <a:spcBef>
                <a:spcPts val="0"/>
              </a:spcBef>
              <a:buSzPct val="100000"/>
              <a:buChar char="●"/>
            </a:pPr>
            <a:r>
              <a:rPr lang="en-GB" sz="1200"/>
              <a:t>Dissolution of monasteries</a:t>
            </a:r>
          </a:p>
          <a:p>
            <a:pPr indent="-304800" lvl="0" marL="457200" rtl="0" algn="just">
              <a:spcBef>
                <a:spcPts val="0"/>
              </a:spcBef>
              <a:buSzPct val="100000"/>
              <a:buChar char="●"/>
            </a:pPr>
            <a:r>
              <a:rPr lang="en-GB" sz="1200"/>
              <a:t>Led England into a century of a “</a:t>
            </a:r>
            <a:r>
              <a:rPr b="1" lang="en-GB" sz="1200"/>
              <a:t>religious rollercoaster</a:t>
            </a:r>
            <a:r>
              <a:rPr lang="en-GB" sz="1200"/>
              <a:t>” 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 algn="just">
              <a:spcBef>
                <a:spcPts val="0"/>
              </a:spcBef>
              <a:buNone/>
            </a:pPr>
            <a:r>
              <a:rPr lang="en-GB" sz="1200"/>
              <a:t>Anglicanism is based on three principles: </a:t>
            </a:r>
            <a:r>
              <a:rPr b="1" lang="en-GB" sz="1200"/>
              <a:t>scripture</a:t>
            </a:r>
            <a:r>
              <a:rPr lang="en-GB" sz="1200"/>
              <a:t> (Bible), </a:t>
            </a:r>
            <a:r>
              <a:rPr b="1" lang="en-GB" sz="1200"/>
              <a:t>reason, and tradition</a:t>
            </a:r>
            <a:r>
              <a:rPr lang="en-GB" sz="1200"/>
              <a:t>. </a:t>
            </a:r>
          </a:p>
          <a:p>
            <a:pPr indent="-304800" lvl="0" marL="457200" rtl="0" algn="just">
              <a:spcBef>
                <a:spcPts val="0"/>
              </a:spcBef>
              <a:buSzPct val="100000"/>
              <a:buChar char="-"/>
            </a:pPr>
            <a:r>
              <a:rPr lang="en-GB" sz="1200"/>
              <a:t>No need to worship saints or undertake pilgrimages</a:t>
            </a:r>
          </a:p>
          <a:p>
            <a:pPr indent="-304800" lvl="0" marL="457200" rtl="0" algn="just">
              <a:spcBef>
                <a:spcPts val="0"/>
              </a:spcBef>
              <a:buSzPct val="100000"/>
              <a:buChar char="-"/>
            </a:pPr>
            <a:r>
              <a:rPr lang="en-GB" sz="1200"/>
              <a:t>Clergymen are allowed to marry</a:t>
            </a:r>
          </a:p>
          <a:p>
            <a:pPr indent="-304800" lvl="0" marL="457200" rtl="0" algn="just">
              <a:spcBef>
                <a:spcPts val="0"/>
              </a:spcBef>
              <a:buSzPct val="100000"/>
              <a:buChar char="-"/>
            </a:pPr>
            <a:r>
              <a:rPr lang="en-GB" sz="1200"/>
              <a:t>Service is held in common English for people’s understanding</a:t>
            </a:r>
          </a:p>
          <a:p>
            <a:pPr indent="-304800" lvl="0" marL="457200" rtl="0" algn="just">
              <a:spcBef>
                <a:spcPts val="0"/>
              </a:spcBef>
              <a:buSzPct val="100000"/>
              <a:buChar char="-"/>
            </a:pPr>
            <a:r>
              <a:rPr lang="en-GB" sz="1200"/>
              <a:t>No use of images in churches</a:t>
            </a:r>
          </a:p>
          <a:p>
            <a:pPr indent="-304800" lvl="0" marL="457200" rtl="0" algn="just">
              <a:spcBef>
                <a:spcPts val="0"/>
              </a:spcBef>
              <a:buSzPct val="100000"/>
              <a:buChar char="-"/>
            </a:pPr>
            <a:r>
              <a:rPr lang="en-GB" sz="1200"/>
              <a:t>No need for clergymen to lead luxurious lives</a:t>
            </a:r>
            <a:br>
              <a:rPr lang="en-GB" sz="1200"/>
            </a:br>
          </a:p>
        </p:txBody>
      </p:sp>
      <p:pic>
        <p:nvPicPr>
          <p:cNvPr descr="rollercoaster.jpg"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874" y="1272074"/>
            <a:ext cx="3108849" cy="3620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nasteries.jpg"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8850" y="3023712"/>
            <a:ext cx="2466300" cy="1849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vii.png" id="124" name="Shape 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725" y="2934709"/>
            <a:ext cx="3108850" cy="2027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86975" y="-15300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400"/>
              <a:t>The Calvinist Reformation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149825" y="565225"/>
            <a:ext cx="8555700" cy="3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 algn="just">
              <a:spcBef>
                <a:spcPts val="0"/>
              </a:spcBef>
              <a:buChar char="●"/>
            </a:pPr>
            <a:r>
              <a:rPr b="1" lang="en-GB"/>
              <a:t>John Calvin</a:t>
            </a:r>
            <a:r>
              <a:rPr lang="en-GB"/>
              <a:t> (1509-1564) was the founder of the Calvinist Reformation</a:t>
            </a:r>
          </a:p>
          <a:p>
            <a:pPr indent="-228600" lvl="0" marL="457200" rtl="0" algn="just">
              <a:spcBef>
                <a:spcPts val="0"/>
              </a:spcBef>
              <a:buChar char="●"/>
            </a:pPr>
            <a:r>
              <a:rPr lang="en-GB"/>
              <a:t>Based on belief of </a:t>
            </a:r>
            <a:r>
              <a:rPr b="1" lang="en-GB"/>
              <a:t>predestination</a:t>
            </a:r>
            <a:r>
              <a:rPr lang="en-GB"/>
              <a:t> ( God decides whether we are saved or condemned)</a:t>
            </a:r>
            <a:br>
              <a:rPr lang="en-GB"/>
            </a:br>
            <a:r>
              <a:rPr lang="en-GB"/>
              <a:t>→ And we cannot change our fate through confession or indulgences</a:t>
            </a:r>
          </a:p>
          <a:p>
            <a:pPr indent="-228600" lvl="0" marL="457200" rtl="0" algn="just">
              <a:spcBef>
                <a:spcPts val="0"/>
              </a:spcBef>
              <a:buChar char="●"/>
            </a:pPr>
            <a:r>
              <a:rPr lang="en-GB"/>
              <a:t>Popular amongst </a:t>
            </a:r>
            <a:r>
              <a:rPr b="1" lang="en-GB"/>
              <a:t>bourgeoisie</a:t>
            </a:r>
            <a:r>
              <a:rPr lang="en-GB"/>
              <a:t> of Netherlands, Switzerland, Scotland and France</a:t>
            </a:r>
          </a:p>
          <a:p>
            <a:pPr indent="-304800" lvl="0" marL="457200" rtl="0" algn="just">
              <a:spcBef>
                <a:spcPts val="0"/>
              </a:spcBef>
              <a:buChar char="●"/>
            </a:pPr>
            <a:r>
              <a:rPr lang="en-GB"/>
              <a:t>Different names: Huguenots (France), Puritans (Scotland/ England)</a:t>
            </a:r>
            <a:br>
              <a:rPr lang="en-GB" sz="1200"/>
            </a:br>
          </a:p>
        </p:txBody>
      </p:sp>
      <p:pic>
        <p:nvPicPr>
          <p:cNvPr descr="hugue.jpg"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400" y="2072369"/>
            <a:ext cx="3653074" cy="2399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557625" y="4501350"/>
            <a:ext cx="36039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Revolts between the Catholics and the Huguenots in France (1562 - 1598)</a:t>
            </a:r>
          </a:p>
        </p:txBody>
      </p:sp>
      <p:pic>
        <p:nvPicPr>
          <p:cNvPr descr="calvin.png"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5900" y="1912187"/>
            <a:ext cx="2130257" cy="272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