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>
                <a:latin typeface="Arial"/>
              </a:rPr>
              <a:t>Pulse para editar el formato de las notas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>
                <a:latin typeface="Times New Roman"/>
              </a:rPr>
              <a:t>&lt;encabezamiento&gt;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>
                <a:latin typeface="Times New Roman"/>
              </a:rPr>
              <a:t>&lt;fecha/hora&gt;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>
                <a:latin typeface="Times New Roman"/>
              </a:rPr>
              <a:t>&lt;pie de página&gt;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06896D4-CA93-4874-AE3B-A6FB961B2C00}" type="slidenum">
              <a:rPr lang="es-ES" sz="1400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EF3E498-CEEE-43A5-90C2-3C4955EA4F2E}" type="slidenum">
              <a:rPr lang="es-ES" sz="1200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6A24D-42F3-45F1-9865-F8403DDC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03C41F-4C61-41AA-B9BC-7823FF882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1C562C-1438-4387-88EE-5DE779F8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804D-AEE9-4D9F-8167-E93CC3803B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DA5D02-A742-478E-B4AD-FA6F28D4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631382-2F0E-4959-B2F1-CC9137F8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E20-1D9A-4182-9AF7-BB11733A509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73EB6-DA07-49DA-910B-FE520C10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43021B-810E-4D05-B381-77904DADE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1900BC-10A5-496F-B741-91F21004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804D-AEE9-4D9F-8167-E93CC3803B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08F6D5-981B-4486-9C52-1CF2FBAE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59F6FE-4963-4CAB-A5E9-F032C8AC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E20-1D9A-4182-9AF7-BB11733A509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D4864-8D8D-4F82-8E0A-43291A0E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6C1DA3-C537-467A-A954-C0958583F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FB85A4-12FD-44F9-A619-4C79C8CA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804D-AEE9-4D9F-8167-E93CC3803B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31BE4-68F3-4DE2-9708-4370C59C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688C3C-8A63-4873-A132-DC52E95F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E20-1D9A-4182-9AF7-BB11733A509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6DDF3-093C-4212-B08C-7371D170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BFCE3F-4011-48EC-AD88-00C2BC0B3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3EEC01-6CFF-4167-B6C3-13AB8BCA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804D-AEE9-4D9F-8167-E93CC3803B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FC325-AA46-4CA8-B2A8-3A563F6A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AB118-1F23-4B48-ABB8-1150B92D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E20-1D9A-4182-9AF7-BB11733A509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F09B1-2F48-4CFC-862E-E4FFE87C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550A88-ED30-4B38-94BA-3A9D54638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B40BD1-2B41-49AA-87A2-5551AB2F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804D-AEE9-4D9F-8167-E93CC3803B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A37C02-BC35-4186-B286-B333A9B8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FD4909-5B2E-4065-937B-34592609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E20-1D9A-4182-9AF7-BB11733A509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Imagen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Imagen 7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7C928-06E5-4E39-BF73-BA2055BF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CAC63-8C96-4AC6-AA54-94A91AEA6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91773C-D24B-4070-9E9D-8D5C0071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804D-AEE9-4D9F-8167-E93CC3803B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C1E79A-6B33-4421-A61F-08A1D256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31F85F-E995-4CD1-BA43-A83D5E94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E20-1D9A-4182-9AF7-BB11733A509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3C5C8-009C-4CBC-A614-00631610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DB9393-76AF-4442-A899-EB0A17643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1AFF05-F313-4C15-ACB9-CF1572FC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804D-AEE9-4D9F-8167-E93CC3803B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09B9BB-AA0A-4DB7-BE66-9BD6E40F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8B88B9-C370-40EC-9540-3BFF8F62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E20-1D9A-4182-9AF7-BB11733A509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9F95F-D3B4-4D69-A88E-3320DFE4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6A947F-8E05-4D45-953D-865417CD0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7146F3-D557-459C-92B3-8EF09603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804D-AEE9-4D9F-8167-E93CC3803B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099962-397A-4662-B585-D7646660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3AE3D4-DCAB-4984-A703-FD52456B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E20-1D9A-4182-9AF7-BB11733A509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3E0D5-9DD5-4FFC-B96E-ABAAC144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D95B53-A313-4408-A0C9-2EE860B12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9A661C-BAAF-4527-95FE-3DE35295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804D-AEE9-4D9F-8167-E93CC3803B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BD30B-D0E9-4140-A3D5-90091EF7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8E1754-EE5D-440E-AE40-A1276975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E20-1D9A-4182-9AF7-BB11733A509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5FBA6-BC94-4E99-819F-4459F0E6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188E16-76A7-4D93-A789-318989833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10AF5-D200-474E-BB50-057C092C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804D-AEE9-4D9F-8167-E93CC3803B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85EF42-C279-4FDC-A10D-CF28BA8C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2A954-03EB-4E4D-B0DA-8F5D4629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E20-1D9A-4182-9AF7-BB11733A509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B0736-4260-4985-90FC-EB9FE80F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19D4B-77A2-4A0A-B61B-FC629F307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56AAAF-F73A-4F83-8167-D86F53CF1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804D-AEE9-4D9F-8167-E93CC3803B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9C0D8-EE7B-4A86-B9D3-194EC6A8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A4AEF9-2150-44B2-AD36-B8389FA0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E20-1D9A-4182-9AF7-BB11733A509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4B72B-E3DD-44B8-8B09-92FDA015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0F2447-56CC-4002-80F1-F77957467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5FD331-4BBC-4EAE-BFC9-F714E887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804D-AEE9-4D9F-8167-E93CC3803B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CF533C-4BA2-4897-90D2-BA73CDFD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DB3D82-3F37-4C0C-85DF-CCD47A40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FE20-1D9A-4182-9AF7-BB11733A509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6B18F6-B801-48F5-AD5F-3F413969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ABEF77-4B46-4D61-A605-C92B2BEAE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0DFAE5-8E9B-4CF5-A22C-AF90D3090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6804D-AEE9-4D9F-8167-E93CC3803B9D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97E79-73CD-4D6F-8092-F158A1291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3DCDC2-4C1F-49F1-B41F-B8D2AE8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FE20-1D9A-4182-9AF7-BB11733A5094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strike="noStrike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Séptimo nivel del 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s-ES" sz="2800" strike="noStrike">
                <a:solidFill>
                  <a:srgbClr val="000000"/>
                </a:solidFill>
                <a:latin typeface="Calibri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s-ES" sz="2400" strike="noStrike">
                <a:solidFill>
                  <a:srgbClr val="000000"/>
                </a:solidFill>
                <a:latin typeface="Calibri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s-ES" sz="2000" strike="noStrike">
                <a:solidFill>
                  <a:srgbClr val="000000"/>
                </a:solidFill>
                <a:latin typeface="Calibri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s-ES" sz="2000" strike="noStrike">
                <a:solidFill>
                  <a:srgbClr val="000000"/>
                </a:solidFill>
                <a:latin typeface="Calibri"/>
              </a:rPr>
              <a:t>Quinto nivel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1200" strike="noStrike">
                <a:solidFill>
                  <a:srgbClr val="8B8B8B"/>
                </a:solidFill>
                <a:latin typeface="Calibri"/>
              </a:rPr>
              <a:t>29/01/19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5804092-AA9F-42A0-B144-44A6633CD1F8}" type="slidenum">
              <a:rPr lang="es-ES" sz="1200" strike="noStrike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3640" y="692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>
                <a:solidFill>
                  <a:srgbClr val="000000"/>
                </a:solidFill>
                <a:latin typeface="Calibri"/>
              </a:rPr>
              <a:t>6.4 Artisanal, modern and contemporary industries</a:t>
            </a:r>
            <a:endParaRPr/>
          </a:p>
        </p:txBody>
      </p:sp>
      <p:pic>
        <p:nvPicPr>
          <p:cNvPr id="85" name="Picture 2"/>
          <p:cNvPicPr/>
          <p:nvPr/>
        </p:nvPicPr>
        <p:blipFill>
          <a:blip r:embed="rId3"/>
          <a:stretch/>
        </p:blipFill>
        <p:spPr>
          <a:xfrm>
            <a:off x="539640" y="2349000"/>
            <a:ext cx="8074800" cy="376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>
                <a:solidFill>
                  <a:srgbClr val="000000"/>
                </a:solidFill>
                <a:latin typeface="Calibri"/>
              </a:rPr>
              <a:t>6.4 Artisanal, modern and contemporary industries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457200" y="1600200"/>
            <a:ext cx="8229240" cy="4900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Traditional industries (those that had appeared during the first and second industrial revolutions) underwent a crisis in the 1970s with three main consequences: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es-ES" sz="3200" b="1" strike="noStrike">
                <a:solidFill>
                  <a:srgbClr val="000000"/>
                </a:solidFill>
                <a:latin typeface="Calibri"/>
              </a:rPr>
              <a:t>Reconversion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es-ES" sz="3200" b="1" strike="noStrike">
                <a:solidFill>
                  <a:srgbClr val="000000"/>
                </a:solidFill>
                <a:latin typeface="Calibri"/>
              </a:rPr>
              <a:t>Reindustrialisation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es-ES" sz="3200" b="1" strike="noStrike">
                <a:solidFill>
                  <a:srgbClr val="000000"/>
                </a:solidFill>
                <a:latin typeface="Calibri"/>
              </a:rPr>
              <a:t>Relocation/offshoring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8">
                                            <p:txEl>
                                              <p:pRg st="0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63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08">
                                            <p:txEl>
                                              <p:pRg st="163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76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08">
                                            <p:txEl>
                                              <p:pRg st="176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96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08">
                                            <p:txEl>
                                              <p:pRg st="196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>
                <a:solidFill>
                  <a:srgbClr val="000000"/>
                </a:solidFill>
                <a:latin typeface="Calibri"/>
              </a:rPr>
              <a:t>6.4 Artisanal, modern and contemporary industries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457200" y="1600200"/>
            <a:ext cx="8229240" cy="4900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In developed countries high-tech industries have been established in </a:t>
            </a:r>
            <a:r>
              <a:rPr lang="es-ES" sz="3200" b="1" strike="noStrike">
                <a:solidFill>
                  <a:srgbClr val="000000"/>
                </a:solidFill>
                <a:latin typeface="Calibri"/>
              </a:rPr>
              <a:t>science parks.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In recently industrialised countries (emerging) big complexes that combine industry with offices have been created.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0">
                                            <p:txEl>
                                              <p:pRg st="0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85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10">
                                            <p:txEl>
                                              <p:pRg st="85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/>
          <p:cNvPicPr/>
          <p:nvPr/>
        </p:nvPicPr>
        <p:blipFill>
          <a:blip r:embed="rId2"/>
          <a:stretch/>
        </p:blipFill>
        <p:spPr>
          <a:xfrm>
            <a:off x="611640" y="620640"/>
            <a:ext cx="3567600" cy="2376000"/>
          </a:xfrm>
          <a:prstGeom prst="rect">
            <a:avLst/>
          </a:prstGeom>
          <a:ln>
            <a:noFill/>
          </a:ln>
        </p:spPr>
      </p:pic>
      <p:pic>
        <p:nvPicPr>
          <p:cNvPr id="112" name="Picture 4"/>
          <p:cNvPicPr/>
          <p:nvPr/>
        </p:nvPicPr>
        <p:blipFill>
          <a:blip r:embed="rId3"/>
          <a:stretch/>
        </p:blipFill>
        <p:spPr>
          <a:xfrm>
            <a:off x="3924000" y="3525480"/>
            <a:ext cx="4816440" cy="313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>
                <a:solidFill>
                  <a:srgbClr val="000000"/>
                </a:solidFill>
                <a:latin typeface="Calibri"/>
              </a:rPr>
              <a:t>6.4 Artisanal, modern and contemporary industries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From a historical point of view manufacturing of raw materials can be divided into different periods: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Before 1770: </a:t>
            </a:r>
            <a:r>
              <a:rPr lang="es-ES" sz="3200" b="1" strike="noStrike">
                <a:solidFill>
                  <a:srgbClr val="000000"/>
                </a:solidFill>
                <a:latin typeface="Calibri"/>
              </a:rPr>
              <a:t>Artisanal industry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1770-1950: </a:t>
            </a:r>
            <a:r>
              <a:rPr lang="es-ES" sz="3200" b="1" strike="noStrike">
                <a:solidFill>
                  <a:srgbClr val="000000"/>
                </a:solidFill>
                <a:latin typeface="Calibri"/>
              </a:rPr>
              <a:t>Modern industry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-"/>
            </a:pPr>
            <a:r>
              <a:rPr lang="es-ES" sz="2300" strike="noStrike">
                <a:solidFill>
                  <a:srgbClr val="000000"/>
                </a:solidFill>
                <a:latin typeface="Calibri"/>
              </a:rPr>
              <a:t>1770-1850: First industrial revolution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-"/>
            </a:pPr>
            <a:r>
              <a:rPr lang="es-ES" sz="2300" strike="noStrike">
                <a:solidFill>
                  <a:srgbClr val="000000"/>
                </a:solidFill>
                <a:latin typeface="Calibri"/>
              </a:rPr>
              <a:t>1850-1950: Second industrial revolution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1950-nowadays: </a:t>
            </a:r>
            <a:r>
              <a:rPr lang="es-ES" sz="3200" b="1" strike="noStrike">
                <a:solidFill>
                  <a:srgbClr val="000000"/>
                </a:solidFill>
                <a:latin typeface="Calibri"/>
              </a:rPr>
              <a:t>Contemporary industry (Third industrial Revolution)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7">
                                            <p:txEl>
                                              <p:pRg st="0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03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87">
                                            <p:txEl>
                                              <p:pRg st="103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36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87">
                                            <p:txEl>
                                              <p:pRg st="136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63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87">
                                            <p:txEl>
                                              <p:pRg st="163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02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87">
                                            <p:txEl>
                                              <p:pRg st="202" end="2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43" end="3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87">
                                            <p:txEl>
                                              <p:pRg st="243" end="3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>
                <a:solidFill>
                  <a:srgbClr val="000000"/>
                </a:solidFill>
                <a:latin typeface="Calibri"/>
              </a:rPr>
              <a:t>6.4 Artisanal, modern and contemporary industries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8229240" cy="4852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3200" u="sng" strike="noStrike">
                <a:solidFill>
                  <a:srgbClr val="000000"/>
                </a:solidFill>
                <a:latin typeface="Calibri"/>
              </a:rPr>
              <a:t>Before 1770: Artisanal industry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Artisanal industry was undertaken by hand, with traditional tools and animal or human energy sources.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Artisans worked in small 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workshops and created </a:t>
            </a:r>
            <a:endParaRPr/>
          </a:p>
          <a:p>
            <a:pPr algn="just"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unique products.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It was located in the 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center of the cities.</a:t>
            </a:r>
            <a:endParaRPr/>
          </a:p>
        </p:txBody>
      </p:sp>
      <p:pic>
        <p:nvPicPr>
          <p:cNvPr id="90" name="Picture 2"/>
          <p:cNvPicPr/>
          <p:nvPr/>
        </p:nvPicPr>
        <p:blipFill>
          <a:blip r:embed="rId2"/>
          <a:stretch/>
        </p:blipFill>
        <p:spPr>
          <a:xfrm>
            <a:off x="4000320" y="3759840"/>
            <a:ext cx="4835520" cy="290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9">
                                            <p:txEl>
                                              <p:p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3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89">
                                            <p:txEl>
                                              <p:pRg st="33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37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89">
                                            <p:txEl>
                                              <p:pRg st="137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63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89">
                                            <p:txEl>
                                              <p:pRg st="163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86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89">
                                            <p:txEl>
                                              <p:pRg st="186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05" end="2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89">
                                            <p:txEl>
                                              <p:pRg st="205" end="2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28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89">
                                            <p:txEl>
                                              <p:pRg st="228" end="2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>
                <a:solidFill>
                  <a:srgbClr val="000000"/>
                </a:solidFill>
                <a:latin typeface="Calibri"/>
              </a:rPr>
              <a:t>6.4 Artisanal, modern and contemporary industries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240" cy="4900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3200" u="sng" strike="noStrike">
                <a:solidFill>
                  <a:srgbClr val="000000"/>
                </a:solidFill>
                <a:latin typeface="Calibri"/>
              </a:rPr>
              <a:t>1770-1850: First industrial revolution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Modern industry appeared in Great Britain. </a:t>
            </a:r>
            <a:r>
              <a:rPr lang="es-ES" sz="3000" u="sng" strike="noStrike">
                <a:solidFill>
                  <a:srgbClr val="0000FF"/>
                </a:solidFill>
                <a:latin typeface="Calibri"/>
              </a:rPr>
              <a:t>S</a:t>
            </a:r>
            <a:r>
              <a:rPr lang="es-ES" sz="3200" u="sng" strike="noStrike">
                <a:solidFill>
                  <a:srgbClr val="0000FF"/>
                </a:solidFill>
                <a:latin typeface="Calibri"/>
              </a:rPr>
              <a:t>team machine </a:t>
            </a:r>
            <a:r>
              <a:rPr lang="es-ES" sz="3200" strike="noStrike">
                <a:solidFill>
                  <a:srgbClr val="000000"/>
                </a:solidFill>
                <a:latin typeface="Calibri"/>
              </a:rPr>
              <a:t>was the most important improvement. Coal became the most used energy source.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Manufacture was undertaken in factories out of the city center and the products were abundant, cheap and homogenous.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2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0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92">
                                            <p:txEl>
                                              <p:pRg st="40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75" end="2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92">
                                            <p:txEl>
                                              <p:pRg st="175" end="2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>
                <a:solidFill>
                  <a:srgbClr val="000000"/>
                </a:solidFill>
                <a:latin typeface="Calibri"/>
              </a:rPr>
              <a:t>6.4 Artisanal, modern and contemporary industries</a:t>
            </a:r>
            <a:endParaRPr/>
          </a:p>
        </p:txBody>
      </p:sp>
      <p:pic>
        <p:nvPicPr>
          <p:cNvPr id="94" name="Picture 2"/>
          <p:cNvPicPr/>
          <p:nvPr/>
        </p:nvPicPr>
        <p:blipFill>
          <a:blip r:embed="rId2"/>
          <a:stretch/>
        </p:blipFill>
        <p:spPr>
          <a:xfrm>
            <a:off x="428760" y="1928880"/>
            <a:ext cx="3571560" cy="1903680"/>
          </a:xfrm>
          <a:prstGeom prst="rect">
            <a:avLst/>
          </a:prstGeom>
          <a:ln>
            <a:noFill/>
          </a:ln>
        </p:spPr>
      </p:pic>
      <p:pic>
        <p:nvPicPr>
          <p:cNvPr id="95" name="Picture 4"/>
          <p:cNvPicPr/>
          <p:nvPr/>
        </p:nvPicPr>
        <p:blipFill>
          <a:blip r:embed="rId3"/>
          <a:stretch/>
        </p:blipFill>
        <p:spPr>
          <a:xfrm>
            <a:off x="4286160" y="3214800"/>
            <a:ext cx="4544280" cy="3212640"/>
          </a:xfrm>
          <a:prstGeom prst="rect">
            <a:avLst/>
          </a:prstGeom>
          <a:ln>
            <a:noFill/>
          </a:ln>
        </p:spPr>
      </p:pic>
      <p:pic>
        <p:nvPicPr>
          <p:cNvPr id="96" name="Picture 2"/>
          <p:cNvPicPr/>
          <p:nvPr/>
        </p:nvPicPr>
        <p:blipFill>
          <a:blip r:embed="rId4"/>
          <a:stretch/>
        </p:blipFill>
        <p:spPr>
          <a:xfrm>
            <a:off x="6012000" y="1484640"/>
            <a:ext cx="2857320" cy="1626120"/>
          </a:xfrm>
          <a:prstGeom prst="rect">
            <a:avLst/>
          </a:prstGeom>
          <a:ln>
            <a:noFill/>
          </a:ln>
        </p:spPr>
      </p:pic>
      <p:pic>
        <p:nvPicPr>
          <p:cNvPr id="97" name="Picture 4"/>
          <p:cNvPicPr/>
          <p:nvPr/>
        </p:nvPicPr>
        <p:blipFill>
          <a:blip r:embed="rId5"/>
          <a:stretch/>
        </p:blipFill>
        <p:spPr>
          <a:xfrm>
            <a:off x="0" y="4071960"/>
            <a:ext cx="3898440" cy="253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>
                <a:solidFill>
                  <a:srgbClr val="000000"/>
                </a:solidFill>
                <a:latin typeface="Calibri"/>
              </a:rPr>
              <a:t>6.4 Artisanal, modern and contemporary industries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457200" y="1600200"/>
            <a:ext cx="8229240" cy="4900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3200" u="sng" strike="noStrike">
                <a:solidFill>
                  <a:srgbClr val="000000"/>
                </a:solidFill>
                <a:latin typeface="Calibri"/>
              </a:rPr>
              <a:t>1850-1950: Second industrial revolution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In the mid 19th </a:t>
            </a:r>
            <a:r>
              <a:rPr lang="es-ES" sz="3200" b="1" strike="noStrike">
                <a:solidFill>
                  <a:srgbClr val="000000"/>
                </a:solidFill>
                <a:latin typeface="Calibri"/>
              </a:rPr>
              <a:t>metallurgy</a:t>
            </a:r>
            <a:r>
              <a:rPr lang="es-ES" sz="3200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lang="es-ES" sz="3200" b="1" strike="noStrike">
                <a:solidFill>
                  <a:srgbClr val="000000"/>
                </a:solidFill>
                <a:latin typeface="Calibri"/>
              </a:rPr>
              <a:t>chemical</a:t>
            </a:r>
            <a:r>
              <a:rPr lang="es-ES" sz="3200" strike="noStrike">
                <a:solidFill>
                  <a:srgbClr val="000000"/>
                </a:solidFill>
                <a:latin typeface="Calibri"/>
              </a:rPr>
              <a:t> industries developed in Europe.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Electricity started to be the main power force in factories and energy sources like oil became important for the industrial activity.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Industries were concentrated in the outskirts of the big cities in </a:t>
            </a:r>
            <a:r>
              <a:rPr lang="es-ES" sz="3200" b="1" strike="noStrike">
                <a:solidFill>
                  <a:srgbClr val="000000"/>
                </a:solidFill>
                <a:latin typeface="Calibri"/>
              </a:rPr>
              <a:t>industrial estates</a:t>
            </a:r>
            <a:r>
              <a:rPr lang="es-ES" sz="3200" strike="noStrike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9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1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99">
                                            <p:txEl>
                                              <p:pRg st="41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5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99">
                                            <p:txEl>
                                              <p:pRg st="115" end="2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51" end="3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99">
                                            <p:txEl>
                                              <p:pRg st="251" end="3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>
                <a:solidFill>
                  <a:srgbClr val="000000"/>
                </a:solidFill>
                <a:latin typeface="Calibri"/>
              </a:rPr>
              <a:t>6.4 Artisanal, modern and contemporary industries</a:t>
            </a:r>
            <a:endParaRPr/>
          </a:p>
        </p:txBody>
      </p:sp>
      <p:pic>
        <p:nvPicPr>
          <p:cNvPr id="101" name="Picture 2"/>
          <p:cNvPicPr/>
          <p:nvPr/>
        </p:nvPicPr>
        <p:blipFill>
          <a:blip r:embed="rId2"/>
          <a:stretch/>
        </p:blipFill>
        <p:spPr>
          <a:xfrm>
            <a:off x="214200" y="1500120"/>
            <a:ext cx="4071600" cy="2673000"/>
          </a:xfrm>
          <a:prstGeom prst="rect">
            <a:avLst/>
          </a:prstGeom>
          <a:ln>
            <a:noFill/>
          </a:ln>
        </p:spPr>
      </p:pic>
      <p:pic>
        <p:nvPicPr>
          <p:cNvPr id="102" name="Picture 4"/>
          <p:cNvPicPr/>
          <p:nvPr/>
        </p:nvPicPr>
        <p:blipFill>
          <a:blip r:embed="rId3"/>
          <a:stretch/>
        </p:blipFill>
        <p:spPr>
          <a:xfrm>
            <a:off x="3071880" y="4213080"/>
            <a:ext cx="6071760" cy="264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>
                <a:solidFill>
                  <a:srgbClr val="000000"/>
                </a:solidFill>
                <a:latin typeface="Calibri"/>
              </a:rPr>
              <a:t>6.4 Artisanal, modern and contemporary industries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240" cy="4900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sz="3200" u="sng" strike="noStrike">
                <a:solidFill>
                  <a:srgbClr val="000000"/>
                </a:solidFill>
                <a:latin typeface="Calibri"/>
              </a:rPr>
              <a:t>From mid 20th century: Contemporary industry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The innovations that led to the Third Industrial revolution were: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New technologies: microelectronics, computer systems…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Industrial robots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New materials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New energy sources: nuclear and renewable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New industrial sectors: telematics, aeronautics, biotechnology…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04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6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04">
                                            <p:txEl>
                                              <p:pRg st="46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12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04">
                                            <p:txEl>
                                              <p:pRg st="112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66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04">
                                            <p:txEl>
                                              <p:pRg st="166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84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104">
                                            <p:txEl>
                                              <p:pRg st="184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98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104">
                                            <p:txEl>
                                              <p:pRg st="198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40" end="3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104">
                                            <p:txEl>
                                              <p:pRg st="240" end="3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/>
          <p:cNvPicPr/>
          <p:nvPr/>
        </p:nvPicPr>
        <p:blipFill>
          <a:blip r:embed="rId2"/>
          <a:stretch/>
        </p:blipFill>
        <p:spPr>
          <a:xfrm>
            <a:off x="179640" y="188640"/>
            <a:ext cx="3914280" cy="2739960"/>
          </a:xfrm>
          <a:prstGeom prst="rect">
            <a:avLst/>
          </a:prstGeom>
          <a:ln>
            <a:noFill/>
          </a:ln>
        </p:spPr>
      </p:pic>
      <p:pic>
        <p:nvPicPr>
          <p:cNvPr id="106" name="Picture 4"/>
          <p:cNvPicPr/>
          <p:nvPr/>
        </p:nvPicPr>
        <p:blipFill>
          <a:blip r:embed="rId3"/>
          <a:stretch/>
        </p:blipFill>
        <p:spPr>
          <a:xfrm>
            <a:off x="3996000" y="2997000"/>
            <a:ext cx="4808520" cy="370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367</Words>
  <Application>Microsoft Office PowerPoint</Application>
  <PresentationFormat>Presentación en pantalla (4:3)</PresentationFormat>
  <Paragraphs>58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StarSymbol</vt:lpstr>
      <vt:lpstr>Times New Roman</vt:lpstr>
      <vt:lpstr>Tema de Office</vt:lpstr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 The Industrial Revolution</dc:title>
  <dc:creator>Profesorado</dc:creator>
  <cp:lastModifiedBy>Prof 02</cp:lastModifiedBy>
  <cp:revision>123</cp:revision>
  <dcterms:created xsi:type="dcterms:W3CDTF">2016-11-10T07:56:14Z</dcterms:created>
  <dcterms:modified xsi:type="dcterms:W3CDTF">2019-01-29T11:21:56Z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